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5"/>
    <p:sldMasterId id="2147483944" r:id="rId6"/>
    <p:sldMasterId id="2147483968" r:id="rId7"/>
  </p:sldMasterIdLst>
  <p:notesMasterIdLst>
    <p:notesMasterId r:id="rId39"/>
  </p:notesMasterIdLst>
  <p:handoutMasterIdLst>
    <p:handoutMasterId r:id="rId40"/>
  </p:handoutMasterIdLst>
  <p:sldIdLst>
    <p:sldId id="496" r:id="rId8"/>
    <p:sldId id="528" r:id="rId9"/>
    <p:sldId id="502" r:id="rId10"/>
    <p:sldId id="536" r:id="rId11"/>
    <p:sldId id="539" r:id="rId12"/>
    <p:sldId id="592" r:id="rId13"/>
    <p:sldId id="596" r:id="rId14"/>
    <p:sldId id="529" r:id="rId15"/>
    <p:sldId id="593" r:id="rId16"/>
    <p:sldId id="594" r:id="rId17"/>
    <p:sldId id="602" r:id="rId18"/>
    <p:sldId id="595" r:id="rId19"/>
    <p:sldId id="587" r:id="rId20"/>
    <p:sldId id="597" r:id="rId21"/>
    <p:sldId id="598" r:id="rId22"/>
    <p:sldId id="599" r:id="rId23"/>
    <p:sldId id="601" r:id="rId24"/>
    <p:sldId id="605" r:id="rId25"/>
    <p:sldId id="603" r:id="rId26"/>
    <p:sldId id="607" r:id="rId27"/>
    <p:sldId id="608" r:id="rId28"/>
    <p:sldId id="609" r:id="rId29"/>
    <p:sldId id="604" r:id="rId30"/>
    <p:sldId id="610" r:id="rId31"/>
    <p:sldId id="611" r:id="rId32"/>
    <p:sldId id="612" r:id="rId33"/>
    <p:sldId id="606" r:id="rId34"/>
    <p:sldId id="524" r:id="rId35"/>
    <p:sldId id="540" r:id="rId36"/>
    <p:sldId id="541" r:id="rId37"/>
    <p:sldId id="542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2832" userDrawn="1">
          <p15:clr>
            <a:srgbClr val="A4A3A4"/>
          </p15:clr>
        </p15:guide>
        <p15:guide id="7" pos="5432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tza Rudd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FB64"/>
    <a:srgbClr val="F72175"/>
    <a:srgbClr val="66FFFF"/>
    <a:srgbClr val="9745D8"/>
    <a:srgbClr val="008CFF"/>
    <a:srgbClr val="38A5FF"/>
    <a:srgbClr val="2DA0FF"/>
    <a:srgbClr val="328EFF"/>
    <a:srgbClr val="2F7CDD"/>
    <a:srgbClr val="D5D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0" autoAdjust="0"/>
    <p:restoredTop sz="99829" autoAdjust="0"/>
  </p:normalViewPr>
  <p:slideViewPr>
    <p:cSldViewPr snapToGrid="0">
      <p:cViewPr varScale="1">
        <p:scale>
          <a:sx n="129" d="100"/>
          <a:sy n="129" d="100"/>
        </p:scale>
        <p:origin x="144" y="492"/>
      </p:cViewPr>
      <p:guideLst>
        <p:guide pos="2832"/>
        <p:guide pos="5432"/>
        <p:guide orient="horz" pos="1620"/>
        <p:guide pos="2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138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9E9D8-FB85-48D9-9BE0-E471BB1EFF55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6" name="Picture 5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07127" y="158496"/>
            <a:ext cx="485113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09BE09F-839A-4E46-AA96-6B1F206C89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65929" y="146304"/>
            <a:ext cx="426311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68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67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36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0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6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79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1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715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9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7211"/>
            <a:ext cx="8229600" cy="48013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41027" y="901013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41027" y="1385770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41027" y="1915316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1027" y="2443859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1027" y="2963881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027" y="3495684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4F348-31D1-4A87-9898-F7198983F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E23C-AA3D-41F2-9F58-4C2C5716F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 marL="342900" marR="0" indent="-342900" algn="l" defTabSz="457200" rtl="0" eaLnBrk="1" fontAlgn="auto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2400" b="0">
                <a:solidFill>
                  <a:schemeClr val="bg1"/>
                </a:solidFill>
              </a:defRPr>
            </a:lvl1pPr>
            <a:lvl2pPr marL="679450" marR="0" indent="-28575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2000" b="0">
                <a:solidFill>
                  <a:schemeClr val="bg1"/>
                </a:solidFill>
              </a:defRPr>
            </a:lvl2pPr>
            <a:lvl3pPr marL="9779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800" b="0">
                <a:solidFill>
                  <a:schemeClr val="bg1"/>
                </a:solidFill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>
                <a:solidFill>
                  <a:schemeClr val="bg1"/>
                </a:solidFill>
              </a:defRPr>
            </a:lvl4pPr>
            <a:lvl5pPr marL="16002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49299"/>
          </a:xfrm>
        </p:spPr>
        <p:txBody>
          <a:bodyPr vert="horz" lIns="0" tIns="0" rIns="0" bIns="0" rtlCol="0" anchor="t">
            <a:spAutoFit/>
          </a:bodyPr>
          <a:lstStyle>
            <a:lvl1pPr>
              <a:defRPr lang="en-US" sz="1800" dirty="0"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5FD3-05EF-4135-9FF6-DCCD4882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62740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35894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D2E5C-2A59-4265-A525-2D85ED9E9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0057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30771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D32688-1E41-47D1-BB8B-50A661D3C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2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0399"/>
            <a:ext cx="4114800" cy="1089529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79270" y="2104083"/>
            <a:ext cx="4084961" cy="535531"/>
          </a:xfrm>
        </p:spPr>
        <p:txBody>
          <a:bodyPr vert="horz" wrap="square" lIns="182880" tIns="182880" rIns="182880" bIns="18288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039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EE4F-CE19-4779-9C94-1617AA25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18526E-FCAC-437D-B59E-951BE0386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D4C5-0036-443C-BB58-69600B38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3612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218184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66616-70A2-4DCC-BA29-997525416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5846"/>
            <a:ext cx="9144000" cy="1814052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9638" y="339213"/>
            <a:ext cx="7976439" cy="1081373"/>
          </a:xfrm>
          <a:noFill/>
        </p:spPr>
        <p:txBody>
          <a:bodyPr vert="horz" lIns="91440" tIns="91440" rIns="91440" bIns="182880" rtlCol="0" anchor="t" anchorCtr="0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406877"/>
            <a:ext cx="8259096" cy="855407"/>
          </a:xfrm>
        </p:spPr>
        <p:txBody>
          <a:bodyPr l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D76778-CE62-42ED-80A7-5C5A49DA8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49D75-D359-411E-95D8-DAED3BDA3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</a:blip>
          <a:stretch>
            <a:fillRect/>
          </a:stretch>
        </p:blipFill>
        <p:spPr>
          <a:xfrm>
            <a:off x="5645682" y="1971562"/>
            <a:ext cx="4967228" cy="3311485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A31DF8F-F78D-4B8F-87BC-77A03DB73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96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2916" y="0"/>
            <a:ext cx="6091084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6513" y="471948"/>
            <a:ext cx="2514171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4076" y="2278103"/>
            <a:ext cx="2531356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810A90-B4AE-4866-9BD9-F1A54D0BC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0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1150" y="471948"/>
            <a:ext cx="3079975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32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8713" y="2512355"/>
            <a:ext cx="2935100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39BF10-18B6-4466-86EF-70F75124C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D76B930-1C0C-4C5A-BA5B-C70886768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3971860" y="1336326"/>
            <a:ext cx="0" cy="247084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14" name="pasted-image.pdf">
            <a:extLst>
              <a:ext uri="{FF2B5EF4-FFF2-40B4-BE49-F238E27FC236}">
                <a16:creationId xmlns:a16="http://schemas.microsoft.com/office/drawing/2014/main" id="{8EE834AD-71F6-4B92-B0AB-A331A985D5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095499" y="2065020"/>
            <a:ext cx="1238152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2E1BEE-21C0-44D0-9029-9AA793564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66" y="2678156"/>
            <a:ext cx="210203" cy="2102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A456CC-809F-45F8-8C02-67C8F90B2C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45" y="2444896"/>
            <a:ext cx="184045" cy="1840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20BBFE-FEC6-4F0C-8883-E176B40866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95" y="2934800"/>
            <a:ext cx="147455" cy="1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55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and Event Divi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27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6899BC-DBDE-4C4F-B1D9-A42ED57BF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967399" y="1984887"/>
            <a:ext cx="3382736" cy="338273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F713B774-1F3D-4CFD-9605-004EDB8D65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26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D312AE-92A3-4212-A37D-C8460D819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327058" y="1640522"/>
            <a:ext cx="2947285" cy="35177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68A001F-6841-40CE-A70D-293F986F7D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0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4F3DE-B11C-4844-8DBC-FE6D5CD45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5400000">
            <a:off x="5569860" y="1638621"/>
            <a:ext cx="3873584" cy="38735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B0FFC15-4EAE-4DC1-B46A-664CB21B84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C154B0-D1E8-4EB6-A1C6-9A44F63DB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20559109">
            <a:off x="5824492" y="1725700"/>
            <a:ext cx="3872438" cy="38724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750921D6-D513-4054-98A3-B2E83F408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89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47196" y="2064774"/>
            <a:ext cx="3723357" cy="3351022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454C420-EE73-423C-B3E6-6F96569D6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94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502292-BD77-4AA7-BA04-CC1A2D80C1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9" y="936769"/>
            <a:ext cx="2221349" cy="42905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E1FC950A-4217-4370-866C-8530742D2B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65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8B7207A0-4D43-4561-A74C-977F783A98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3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676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7425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0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31475"/>
            <a:ext cx="8229600" cy="867930"/>
          </a:xfrm>
          <a:prstGeom prst="rect">
            <a:avLst/>
          </a:prstGeom>
        </p:spPr>
        <p:txBody>
          <a:bodyPr vert="horz" lIns="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49775"/>
            <a:ext cx="8229600" cy="339410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AFA4A6-4AB1-44AA-8A6F-5CC25F8EA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asted-image.pdf">
            <a:extLst>
              <a:ext uri="{FF2B5EF4-FFF2-40B4-BE49-F238E27FC236}">
                <a16:creationId xmlns:a16="http://schemas.microsoft.com/office/drawing/2014/main" id="{673CB5D4-504C-4870-A576-4FFA6001109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/>
          </a:blip>
          <a:stretch>
            <a:fillRect/>
          </a:stretch>
        </p:blipFill>
        <p:spPr>
          <a:xfrm>
            <a:off x="8361970" y="4399532"/>
            <a:ext cx="334894" cy="27824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53">
            <a:extLst>
              <a:ext uri="{FF2B5EF4-FFF2-40B4-BE49-F238E27FC236}">
                <a16:creationId xmlns:a16="http://schemas.microsoft.com/office/drawing/2014/main" id="{28D7EB75-2AFA-4A97-8205-B1559A13B235}"/>
              </a:ext>
            </a:extLst>
          </p:cNvPr>
          <p:cNvSpPr/>
          <p:nvPr userDrawn="1"/>
        </p:nvSpPr>
        <p:spPr>
          <a:xfrm>
            <a:off x="457200" y="4753974"/>
            <a:ext cx="82296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BDA67838-7B75-4D44-8AA1-35FC9EFDD225}"/>
              </a:ext>
            </a:extLst>
          </p:cNvPr>
          <p:cNvSpPr/>
          <p:nvPr userDrawn="1"/>
        </p:nvSpPr>
        <p:spPr>
          <a:xfrm>
            <a:off x="3561307" y="4747832"/>
            <a:ext cx="202138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2018 CA. All rights reserved.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6" r:id="rId21"/>
    <p:sldLayoutId id="214748396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bg1"/>
          </a:solidFill>
          <a:latin typeface="Arial" charset="0"/>
          <a:ea typeface="+mj-ea"/>
          <a:cs typeface="Arial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600"/>
        </a:spcBef>
        <a:spcAft>
          <a:spcPts val="600"/>
        </a:spcAft>
        <a:buClr>
          <a:schemeClr val="tx1"/>
        </a:buClr>
        <a:buSzPct val="110000"/>
        <a:buFont typeface="Arial" panose="020B0604020202020204" pitchFamily="34" charset="0"/>
        <a:buChar char="•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b="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tabLst/>
        <a:defRPr sz="14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704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36453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19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bg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svg"/><Relationship Id="rId11" Type="http://schemas.openxmlformats.org/officeDocument/2006/relationships/image" Target="../media/image16.emf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ctrTitle"/>
          </p:nvPr>
        </p:nvSpPr>
        <p:spPr>
          <a:xfrm>
            <a:off x="457397" y="1127251"/>
            <a:ext cx="8167461" cy="233602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accent4"/>
                </a:solidFill>
                <a:sym typeface="Arial"/>
              </a:rPr>
              <a:t>Various Topics:</a:t>
            </a:r>
            <a:br>
              <a:rPr lang="en-US" dirty="0">
                <a:solidFill>
                  <a:schemeClr val="accent1"/>
                </a:solidFill>
                <a:sym typeface="Arial"/>
              </a:rPr>
            </a:br>
            <a:r>
              <a:rPr lang="en-US" dirty="0">
                <a:solidFill>
                  <a:schemeClr val="accent1"/>
                </a:solidFill>
                <a:sym typeface="Arial"/>
              </a:rPr>
              <a:t>Bulk Conf, Analytics, Branding &amp; Localization</a:t>
            </a:r>
            <a:endParaRPr lang="en-US" dirty="0"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06C80-5E6B-4356-BD47-DF8C01E995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397" y="4082836"/>
            <a:ext cx="6456116" cy="885948"/>
          </a:xfrm>
        </p:spPr>
        <p:txBody>
          <a:bodyPr/>
          <a:lstStyle/>
          <a:p>
            <a:r>
              <a:rPr lang="en-US" dirty="0"/>
              <a:t>August 2018</a:t>
            </a:r>
          </a:p>
          <a:p>
            <a:endParaRPr lang="he-IL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34BAE43-FBF5-4B90-8DFE-0ABD405A239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58175" y="3463275"/>
            <a:ext cx="6455338" cy="542975"/>
          </a:xfrm>
        </p:spPr>
        <p:txBody>
          <a:bodyPr/>
          <a:lstStyle/>
          <a:p>
            <a:r>
              <a:rPr lang="en-US" dirty="0"/>
              <a:t>David Franco, Sr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336023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Multiple users can be selected in the Access module either by searching and choosing users manually or by uploading a CSV with users identifier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8CB125-450C-4583-82EA-C4238FBE7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39" y="2534236"/>
            <a:ext cx="4027361" cy="1929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97219F-1BAA-472A-BA5F-1E892AEEA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" y="2544293"/>
            <a:ext cx="3059239" cy="1919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48810-9636-4067-97B1-D3FE0C97886B}"/>
              </a:ext>
            </a:extLst>
          </p:cNvPr>
          <p:cNvSpPr txBox="1"/>
          <p:nvPr/>
        </p:nvSpPr>
        <p:spPr>
          <a:xfrm>
            <a:off x="3775567" y="3244959"/>
            <a:ext cx="465994" cy="508218"/>
          </a:xfrm>
          <a:prstGeom prst="rect">
            <a:avLst/>
          </a:prstGeom>
          <a:noFill/>
        </p:spPr>
        <p:txBody>
          <a:bodyPr wrap="square" tIns="91440" bIns="91440" rtlCol="1" anchor="ctr" anchorCtr="0">
            <a:noAutofit/>
          </a:bodyPr>
          <a:lstStyle/>
          <a:p>
            <a:pPr algn="ctr"/>
            <a:r>
              <a:rPr lang="en-US" sz="1200" dirty="0">
                <a:solidFill>
                  <a:srgbClr val="D8FB64"/>
                </a:solidFill>
              </a:rPr>
              <a:t>vs</a:t>
            </a:r>
            <a:endParaRPr lang="he-IL" sz="1200" dirty="0" err="1">
              <a:solidFill>
                <a:srgbClr val="D8F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0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316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When multiple users are selected, the scope of the permissions is calculated </a:t>
            </a:r>
            <a:br>
              <a:rPr lang="en-US" sz="1500" dirty="0">
                <a:solidFill>
                  <a:prstClr val="white"/>
                </a:solidFill>
                <a:latin typeface="Arial"/>
              </a:rPr>
            </a:br>
            <a:r>
              <a:rPr lang="en-US" sz="1500" dirty="0">
                <a:solidFill>
                  <a:prstClr val="white"/>
                </a:solidFill>
                <a:latin typeface="Arial"/>
              </a:rPr>
              <a:t>according to the Target Permissions and their related Bulk Execution Plans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Only permissions that can be requested in bulk mode will be displayed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Notice – in bulk access mode, current permissions are not visible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03605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Target Permission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1483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to a permission in the backend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22105" y="3815400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649983" y="4019319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 mode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70503" y="36795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998380" y="388347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‘directChange’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6679961" y="3447477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612"/>
            <a:ext cx="9144000" cy="978729"/>
          </a:xfrm>
        </p:spPr>
        <p:txBody>
          <a:bodyPr/>
          <a:lstStyle/>
          <a:p>
            <a:pPr algn="ctr">
              <a:tabLst>
                <a:tab pos="1938338" algn="l"/>
              </a:tabLst>
            </a:pPr>
            <a:r>
              <a:rPr lang="en-US" sz="3200" dirty="0"/>
              <a:t>Bulk Access Configuration</a:t>
            </a:r>
            <a:br>
              <a:rPr lang="en-US" sz="3200" dirty="0"/>
            </a:br>
            <a:endParaRPr lang="en-US" sz="3200" dirty="0">
              <a:solidFill>
                <a:schemeClr val="accent5"/>
              </a:solidFill>
            </a:endParaRP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B1323CD4-307B-4727-856F-56EF062C9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2890" y="3131947"/>
            <a:ext cx="537083" cy="53708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3D0930-72AD-4C73-BD37-2234BDD7D832}"/>
              </a:ext>
            </a:extLst>
          </p:cNvPr>
          <p:cNvCxnSpPr>
            <a:cxnSpLocks/>
          </p:cNvCxnSpPr>
          <p:nvPr/>
        </p:nvCxnSpPr>
        <p:spPr>
          <a:xfrm flipV="1">
            <a:off x="4947888" y="1508530"/>
            <a:ext cx="551397" cy="27148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75A6E590-2E94-4F32-8705-9507E55CA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9223" y="2938746"/>
            <a:ext cx="852339" cy="852339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83FC4D30-64CB-40D2-9FF4-75967357C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5494" y="2152368"/>
            <a:ext cx="790058" cy="79005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9D17B3-3D0A-4B29-962B-FE8420DF428A}"/>
              </a:ext>
            </a:extLst>
          </p:cNvPr>
          <p:cNvCxnSpPr>
            <a:cxnSpLocks/>
          </p:cNvCxnSpPr>
          <p:nvPr/>
        </p:nvCxnSpPr>
        <p:spPr>
          <a:xfrm flipV="1">
            <a:off x="3279015" y="1883933"/>
            <a:ext cx="496515" cy="68146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nlock">
            <a:extLst>
              <a:ext uri="{FF2B5EF4-FFF2-40B4-BE49-F238E27FC236}">
                <a16:creationId xmlns:a16="http://schemas.microsoft.com/office/drawing/2014/main" id="{D1F320CD-6F15-41DC-89B0-2430ABE430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999" y="2092956"/>
            <a:ext cx="790058" cy="79005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46466B9-35CF-4455-968B-ECAA1C1C485B}"/>
              </a:ext>
            </a:extLst>
          </p:cNvPr>
          <p:cNvSpPr/>
          <p:nvPr/>
        </p:nvSpPr>
        <p:spPr>
          <a:xfrm>
            <a:off x="274429" y="301238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Permission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F514FE-EAAB-40EF-BB8C-38BFD2EBC0DE}"/>
              </a:ext>
            </a:extLst>
          </p:cNvPr>
          <p:cNvSpPr/>
          <p:nvPr/>
        </p:nvSpPr>
        <p:spPr>
          <a:xfrm>
            <a:off x="402307" y="3216304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user representation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3077FF-B42E-45D9-A9B7-9B6A47680169}"/>
              </a:ext>
            </a:extLst>
          </p:cNvPr>
          <p:cNvCxnSpPr>
            <a:cxnSpLocks/>
          </p:cNvCxnSpPr>
          <p:nvPr/>
        </p:nvCxnSpPr>
        <p:spPr>
          <a:xfrm>
            <a:off x="1575902" y="25653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Brain in head">
            <a:extLst>
              <a:ext uri="{FF2B5EF4-FFF2-40B4-BE49-F238E27FC236}">
                <a16:creationId xmlns:a16="http://schemas.microsoft.com/office/drawing/2014/main" id="{0EA5DC9B-1FCA-4FA9-B630-F4037D017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511" y="1211525"/>
            <a:ext cx="852339" cy="85233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B17217-1E06-4C1A-A775-C160CCB2ED52}"/>
              </a:ext>
            </a:extLst>
          </p:cNvPr>
          <p:cNvCxnSpPr>
            <a:cxnSpLocks/>
          </p:cNvCxnSpPr>
          <p:nvPr/>
        </p:nvCxnSpPr>
        <p:spPr>
          <a:xfrm>
            <a:off x="3279015" y="2577460"/>
            <a:ext cx="532095" cy="53745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A76DB-2498-4AB0-9FED-D3D9631D83BB}"/>
              </a:ext>
            </a:extLst>
          </p:cNvPr>
          <p:cNvCxnSpPr>
            <a:cxnSpLocks/>
          </p:cNvCxnSpPr>
          <p:nvPr/>
        </p:nvCxnSpPr>
        <p:spPr>
          <a:xfrm>
            <a:off x="4998688" y="3475937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8A04C-2DA8-4839-A90C-2E555E0021AE}"/>
              </a:ext>
            </a:extLst>
          </p:cNvPr>
          <p:cNvSpPr/>
          <p:nvPr/>
        </p:nvSpPr>
        <p:spPr>
          <a:xfrm>
            <a:off x="3502693" y="205642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C35058-595C-4D7F-B4A8-2E53385C0D7C}"/>
              </a:ext>
            </a:extLst>
          </p:cNvPr>
          <p:cNvSpPr/>
          <p:nvPr/>
        </p:nvSpPr>
        <p:spPr>
          <a:xfrm>
            <a:off x="3630571" y="226034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mode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3DAB6D-4289-4B75-BF68-8E55D120D734}"/>
              </a:ext>
            </a:extLst>
          </p:cNvPr>
          <p:cNvSpPr/>
          <p:nvPr/>
        </p:nvSpPr>
        <p:spPr>
          <a:xfrm>
            <a:off x="5142553" y="153640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Bulk Form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74F2641-7FAF-4145-A337-ECA47E45535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72" y="1199129"/>
            <a:ext cx="262449" cy="34789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A343910-4CAD-4F84-BE76-D028954FF2A9}"/>
              </a:ext>
            </a:extLst>
          </p:cNvPr>
          <p:cNvSpPr/>
          <p:nvPr/>
        </p:nvSpPr>
        <p:spPr>
          <a:xfrm>
            <a:off x="6879787" y="154770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Bulk Loader Task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CEE4B6-3650-4EE8-90FD-0C75A72A6A4D}"/>
              </a:ext>
            </a:extLst>
          </p:cNvPr>
          <p:cNvSpPr/>
          <p:nvPr/>
        </p:nvSpPr>
        <p:spPr>
          <a:xfrm>
            <a:off x="7007664" y="175162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executeTask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’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F122B85-9F55-4FF4-BBE2-53BE4863BCC0}"/>
              </a:ext>
            </a:extLst>
          </p:cNvPr>
          <p:cNvCxnSpPr>
            <a:cxnSpLocks/>
          </p:cNvCxnSpPr>
          <p:nvPr/>
        </p:nvCxnSpPr>
        <p:spPr>
          <a:xfrm>
            <a:off x="6650763" y="14337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F0C13175-0B7C-43C3-91FC-AD99D6196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190" y="1164196"/>
            <a:ext cx="471182" cy="47118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5539F04-C2E6-478A-B7D1-DA3A261F90E2}"/>
              </a:ext>
            </a:extLst>
          </p:cNvPr>
          <p:cNvSpPr/>
          <p:nvPr/>
        </p:nvSpPr>
        <p:spPr>
          <a:xfrm>
            <a:off x="5186691" y="3791467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Form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24D21B4-1DAF-4F6F-A18D-300A8D5E418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718" y="3191239"/>
            <a:ext cx="386605" cy="51247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F013403-6758-4AAE-8C74-E00401FC5953}"/>
              </a:ext>
            </a:extLst>
          </p:cNvPr>
          <p:cNvSpPr/>
          <p:nvPr/>
        </p:nvSpPr>
        <p:spPr>
          <a:xfrm>
            <a:off x="5142553" y="23936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Single Form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790D6EE-F188-49CE-B82C-6A54A0DEB62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72" y="2056379"/>
            <a:ext cx="262449" cy="347898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E29EB7-CF84-4A0F-B41A-5B0E7ADAB408}"/>
              </a:ext>
            </a:extLst>
          </p:cNvPr>
          <p:cNvCxnSpPr>
            <a:cxnSpLocks/>
          </p:cNvCxnSpPr>
          <p:nvPr/>
        </p:nvCxnSpPr>
        <p:spPr>
          <a:xfrm>
            <a:off x="4943978" y="1780015"/>
            <a:ext cx="507175" cy="31661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1AEFC4C-B5B8-465C-B3E6-FE12A304C92F}"/>
              </a:ext>
            </a:extLst>
          </p:cNvPr>
          <p:cNvSpPr/>
          <p:nvPr/>
        </p:nvSpPr>
        <p:spPr>
          <a:xfrm>
            <a:off x="6892487" y="24430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6E359CD-A199-4CF1-AB9A-854B2F0CAAE6}"/>
              </a:ext>
            </a:extLst>
          </p:cNvPr>
          <p:cNvSpPr/>
          <p:nvPr/>
        </p:nvSpPr>
        <p:spPr>
          <a:xfrm>
            <a:off x="7020364" y="264697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Arial"/>
              </a:rPr>
              <a:t>‘directChange’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2B89EC9-8B49-419B-A499-B3A70810AE0C}"/>
              </a:ext>
            </a:extLst>
          </p:cNvPr>
          <p:cNvCxnSpPr>
            <a:cxnSpLocks/>
          </p:cNvCxnSpPr>
          <p:nvPr/>
        </p:nvCxnSpPr>
        <p:spPr>
          <a:xfrm>
            <a:off x="6650763" y="235454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AF326FB8-4C13-47A4-B475-4190C8A3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2890" y="2073906"/>
            <a:ext cx="456822" cy="4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0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1CE29FE-4CC4-4986-98AD-C7D4442EA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69" b="786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221780"/>
            <a:ext cx="9144000" cy="1946788"/>
          </a:xfrm>
        </p:spPr>
        <p:txBody>
          <a:bodyPr/>
          <a:lstStyle/>
          <a:p>
            <a:pPr lvl="0" algn="ctr" rtl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Bulk Configuration Lab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768D8-3558-4DE1-A11A-0B218E7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5ED6B93-EA98-4FFB-B840-82E1535BC196}"/>
              </a:ext>
            </a:extLst>
          </p:cNvPr>
          <p:cNvSpPr txBox="1">
            <a:spLocks/>
          </p:cNvSpPr>
          <p:nvPr/>
        </p:nvSpPr>
        <p:spPr bwMode="gray">
          <a:xfrm>
            <a:off x="0" y="3615307"/>
            <a:ext cx="9144000" cy="658244"/>
          </a:xfrm>
          <a:prstGeom prst="rect">
            <a:avLst/>
          </a:prstGeo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Workshop </a:t>
            </a:r>
          </a:p>
        </p:txBody>
      </p:sp>
    </p:spTree>
    <p:extLst>
      <p:ext uri="{BB962C8B-B14F-4D97-AF65-F5344CB8AC3E}">
        <p14:creationId xmlns:p14="http://schemas.microsoft.com/office/powerpoint/2010/main" val="141062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01478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Collecting statistical data</a:t>
            </a:r>
          </a:p>
        </p:txBody>
      </p:sp>
    </p:spTree>
    <p:extLst>
      <p:ext uri="{BB962C8B-B14F-4D97-AF65-F5344CB8AC3E}">
        <p14:creationId xmlns:p14="http://schemas.microsoft.com/office/powerpoint/2010/main" val="5324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Start collecting data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47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Identity Portal can collect statistics related to the requests submitted in the system, for both access and module action requests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Once Analytics is enabled, basic statistical data will be collected, including: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Average SLA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Maximum and minimum time of completion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Number of completed requests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8023F2-64BD-4A0B-AFE2-8CB6544B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602571"/>
            <a:ext cx="8121650" cy="7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First step configuration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16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Enable the Analytics feature in the ‘General Configuration’ screen of the Admin UI: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Choose the ‘Default behavior for data collection’: Enabled / Disabled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Check the ‘Enable analytics’ option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default, all permissions and module actions configured to inherit the ‘Default behavior for data collection’ 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Data is collected and displayed only after the request had come to a final state (Completed, Failed, Rejected, etc.)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Analytic Category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88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Analytic Category element allows to collect </a:t>
            </a:r>
            <a:r>
              <a:rPr lang="en-US" sz="1500" dirty="0">
                <a:solidFill>
                  <a:prstClr val="white"/>
                </a:solidFill>
              </a:rPr>
              <a:t>specific statistical data on permissions or module actions. 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Collecting data based on: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Attributes of the user performing the request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Attributes of the subject of the request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Information provided in the request (i.e. value submitted via form property)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Along with the data above, details of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the request’s workflow and its approval steps will be displayed when applicable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Analytic Category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Apply a specific Analytic Category for a certain permission or module action in the ANALYTICS tab of their configuration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Analytic Category that collects data from the request’s form should be applied also in the form property configuration level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‘Collect on all relevant requests’ option applies Analytic Category on all requests: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white"/>
                </a:solidFill>
                <a:latin typeface="Arial"/>
              </a:rPr>
              <a:t>If it collects data on the requester or the subject of the request, it will be collected on all the permissions and module actions that enabled data collection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white"/>
                </a:solidFill>
                <a:latin typeface="Arial"/>
              </a:rPr>
              <a:t>If it collects data from a form property, then it will be collected in all the requests using that form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01478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Branding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Embody your own Identity in the Portal</a:t>
            </a:r>
          </a:p>
        </p:txBody>
      </p:sp>
    </p:spTree>
    <p:extLst>
      <p:ext uri="{BB962C8B-B14F-4D97-AF65-F5344CB8AC3E}">
        <p14:creationId xmlns:p14="http://schemas.microsoft.com/office/powerpoint/2010/main" val="4570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rial"/>
              </a:rPr>
              <a:t>Agenda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38F287-81A9-4CF2-AF7E-50BBFFE732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1027" y="1028013"/>
            <a:ext cx="8230215" cy="411480"/>
          </a:xfrm>
        </p:spPr>
        <p:txBody>
          <a:bodyPr/>
          <a:lstStyle/>
          <a:p>
            <a:r>
              <a:rPr lang="en-US" dirty="0"/>
              <a:t>Bulk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1826D-16E8-4A92-9202-5D238E58103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027" y="1512770"/>
            <a:ext cx="8230215" cy="411480"/>
          </a:xfrm>
        </p:spPr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8ACDB-3732-4AC7-B61B-9B013F17799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1027" y="2042316"/>
            <a:ext cx="8230215" cy="411480"/>
          </a:xfrm>
        </p:spPr>
        <p:txBody>
          <a:bodyPr/>
          <a:lstStyle/>
          <a:p>
            <a:r>
              <a:rPr lang="en-US" dirty="0"/>
              <a:t>Branding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D77481-895B-411D-B156-181477CB418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1027" y="2570859"/>
            <a:ext cx="8230215" cy="411480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05E060-F3D0-451F-AA6E-60DD9FD0CD5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1027" y="3090881"/>
            <a:ext cx="8230215" cy="41148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13" name="Pentagon 14"/>
          <p:cNvSpPr/>
          <p:nvPr/>
        </p:nvSpPr>
        <p:spPr>
          <a:xfrm>
            <a:off x="441027" y="102965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1</a:t>
            </a:r>
          </a:p>
        </p:txBody>
      </p:sp>
      <p:sp>
        <p:nvSpPr>
          <p:cNvPr id="14" name="Pentagon 14"/>
          <p:cNvSpPr/>
          <p:nvPr/>
        </p:nvSpPr>
        <p:spPr>
          <a:xfrm>
            <a:off x="441027" y="1513683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2</a:t>
            </a:r>
          </a:p>
        </p:txBody>
      </p:sp>
      <p:sp>
        <p:nvSpPr>
          <p:cNvPr id="15" name="Pentagon 14"/>
          <p:cNvSpPr/>
          <p:nvPr/>
        </p:nvSpPr>
        <p:spPr>
          <a:xfrm>
            <a:off x="441027" y="2043229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3</a:t>
            </a:r>
          </a:p>
        </p:txBody>
      </p:sp>
      <p:sp>
        <p:nvSpPr>
          <p:cNvPr id="16" name="Pentagon 14"/>
          <p:cNvSpPr/>
          <p:nvPr/>
        </p:nvSpPr>
        <p:spPr>
          <a:xfrm>
            <a:off x="441027" y="257177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4</a:t>
            </a:r>
          </a:p>
        </p:txBody>
      </p:sp>
      <p:sp>
        <p:nvSpPr>
          <p:cNvPr id="17" name="Pentagon 14"/>
          <p:cNvSpPr/>
          <p:nvPr/>
        </p:nvSpPr>
        <p:spPr>
          <a:xfrm>
            <a:off x="441027" y="3091794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86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Branding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Changing Feel and Look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85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Allows to modify almost any visual element in Identity Portal screens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Three sections: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Desktop – The Portal’s screens the user sees when logged in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Login – The public pages, i.e. Forgot Password and Self Registration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Mobile – The screens of the Identity Portal on mobile devices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Background images and Logo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Enables to add Custom CSS rules to complement what cannot be achieved with the OOTB Branding configurable elements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5F0AB-D726-4F13-92B6-ABC25D41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024" y="575579"/>
            <a:ext cx="843776" cy="690362"/>
          </a:xfrm>
          <a:prstGeom prst="rect">
            <a:avLst/>
          </a:prstGeom>
          <a:noFill/>
          <a:effectLst>
            <a:outerShdw blurRad="25400" dir="4800000" sx="97000" sy="97000" algn="ctr" rotWithShape="0">
              <a:srgbClr val="D8FB64"/>
            </a:outerShdw>
          </a:effectLst>
        </p:spPr>
      </p:pic>
    </p:spTree>
    <p:extLst>
      <p:ext uri="{BB962C8B-B14F-4D97-AF65-F5344CB8AC3E}">
        <p14:creationId xmlns:p14="http://schemas.microsoft.com/office/powerpoint/2010/main" val="16625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Branding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Configuration Screen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12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Branding configuration screen exposes selected elements that can be easily modified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changes overwrites the default CSS attributes of the HTML elements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5F0AB-D726-4F13-92B6-ABC25D41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024" y="575579"/>
            <a:ext cx="843776" cy="690362"/>
          </a:xfrm>
          <a:prstGeom prst="rect">
            <a:avLst/>
          </a:prstGeom>
          <a:noFill/>
          <a:effectLst>
            <a:outerShdw blurRad="25400" dir="4800000" sx="97000" sy="97000" algn="ctr" rotWithShape="0">
              <a:srgbClr val="D8FB64"/>
            </a:outerShdw>
          </a:effectLst>
        </p:spPr>
      </p:pic>
    </p:spTree>
    <p:extLst>
      <p:ext uri="{BB962C8B-B14F-4D97-AF65-F5344CB8AC3E}">
        <p14:creationId xmlns:p14="http://schemas.microsoft.com/office/powerpoint/2010/main" val="17068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Branding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Custom CSS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550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Using custom rules you can refer to elements on the screen according to their CSS selectors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Once the CSS selector is specified, you can add CSS attributes and choose their values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If the attributes’ dropdown does not contain the required attribute, choose the ‘Other’ option to manually type in the attribute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To find right CSS selector to use, open the Developer tools (F12) of the browser and inspect the desired element, it is most easy to do with Google Chrome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Among common usage example are: hiding buttons and options that are not used in the customer’s environment,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05F0AB-D726-4F13-92B6-ABC25D41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024" y="575579"/>
            <a:ext cx="843776" cy="690362"/>
          </a:xfrm>
          <a:prstGeom prst="rect">
            <a:avLst/>
          </a:prstGeom>
          <a:noFill/>
          <a:effectLst>
            <a:outerShdw blurRad="25400" dir="4800000" sx="97000" sy="97000" algn="ctr" rotWithShape="0">
              <a:srgbClr val="D8FB64"/>
            </a:outerShdw>
          </a:effectLst>
        </p:spPr>
      </p:pic>
    </p:spTree>
    <p:extLst>
      <p:ext uri="{BB962C8B-B14F-4D97-AF65-F5344CB8AC3E}">
        <p14:creationId xmlns:p14="http://schemas.microsoft.com/office/powerpoint/2010/main" val="107040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526573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Make yourself at home</a:t>
            </a:r>
          </a:p>
        </p:txBody>
      </p:sp>
    </p:spTree>
    <p:extLst>
      <p:ext uri="{BB962C8B-B14F-4D97-AF65-F5344CB8AC3E}">
        <p14:creationId xmlns:p14="http://schemas.microsoft.com/office/powerpoint/2010/main" val="1216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64241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Localization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Same App, Different Language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85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Identity Portal supports display of multiple languages for a single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There are two types of localization: Static and Dynamic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Static Localization includes all the strings that are “hard coded” in the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Dynamic Localization includes the strings that the administrator of the system configured, e.g. modules’ names, permissions’ names, form properties’ labels,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Identity Portal 14.2 GA includes XX languages OOTB – translation for all static strings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There is also localization for Gui Configuration and the User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55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64241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Localization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Configuration and Migration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Both static and dynamic strings localization is configured in the Localization screen.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static localization is saved in json files in the resources/JSON directory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dynamic localization is saved in the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When exporting elements for migration, if the elements have localization configuration it will be included as part of the export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Migrating the static localization can be done by copying the languages files from the resources/JSON directory to the target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953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64241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Localization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Internationalization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12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 err="1">
                <a:solidFill>
                  <a:prstClr val="white"/>
                </a:solidFill>
                <a:latin typeface="Arial"/>
              </a:rPr>
              <a:t>jkjn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1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42753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795731"/>
          </a:xfrm>
        </p:spPr>
        <p:txBody>
          <a:bodyPr/>
          <a:lstStyle/>
          <a:p>
            <a:r>
              <a:rPr lang="en-US" dirty="0"/>
              <a:t>No one can be told what the Matrix is, </a:t>
            </a:r>
            <a:br>
              <a:rPr lang="en-US" dirty="0"/>
            </a:br>
            <a:r>
              <a:rPr lang="en-US" dirty="0"/>
              <a:t>you have to see it for yourself</a:t>
            </a:r>
          </a:p>
        </p:txBody>
      </p:sp>
    </p:spTree>
    <p:extLst>
      <p:ext uri="{BB962C8B-B14F-4D97-AF65-F5344CB8AC3E}">
        <p14:creationId xmlns:p14="http://schemas.microsoft.com/office/powerpoint/2010/main" val="189211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62984" y="2658746"/>
            <a:ext cx="786840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maximum legibility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WHITE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all copy/headlines on dark background.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best color consistency/contrast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Pink, Green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and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Purple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as highlights on dark background.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Blue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Cyan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sparingly.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Only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highlight color per slide to maintain consistency and flow throughout presentation with the exception for charts and graphs. (See example on next slide)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7161" y="2109665"/>
            <a:ext cx="4622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PINK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9994" y="2109665"/>
            <a:ext cx="578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BLUE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44657" y="2109665"/>
            <a:ext cx="74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PURPLE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9956" y="2109665"/>
            <a:ext cx="55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95819" y="2109665"/>
            <a:ext cx="554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CYAN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331837" y="1238435"/>
            <a:ext cx="0" cy="87123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28701" y="882479"/>
            <a:ext cx="1136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Highlights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34199" y="882479"/>
            <a:ext cx="138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Secondary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5018171" y="1238435"/>
            <a:ext cx="0" cy="87123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59468" y="882479"/>
            <a:ext cx="138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Neutral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0584" y="2109665"/>
            <a:ext cx="554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83550" y="2115768"/>
            <a:ext cx="7140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DK.GREY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Guidelines (dark backgrounds)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BA0C8-79DA-4C07-8914-6930A13A2C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98C7A8-EC3F-4536-A724-3BCC41C26120}"/>
              </a:ext>
            </a:extLst>
          </p:cNvPr>
          <p:cNvSpPr/>
          <p:nvPr/>
        </p:nvSpPr>
        <p:spPr>
          <a:xfrm>
            <a:off x="3634199" y="1478864"/>
            <a:ext cx="447296" cy="447296"/>
          </a:xfrm>
          <a:prstGeom prst="rect">
            <a:avLst/>
          </a:prstGeom>
          <a:solidFill>
            <a:srgbClr val="D9F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8E2369-327A-406D-96BC-B72C9566011F}"/>
              </a:ext>
            </a:extLst>
          </p:cNvPr>
          <p:cNvSpPr/>
          <p:nvPr/>
        </p:nvSpPr>
        <p:spPr>
          <a:xfrm>
            <a:off x="467046" y="1343212"/>
            <a:ext cx="693887" cy="6938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EFA17F-1E2E-4C3B-A83D-2801DF1E00ED}"/>
              </a:ext>
            </a:extLst>
          </p:cNvPr>
          <p:cNvSpPr/>
          <p:nvPr/>
        </p:nvSpPr>
        <p:spPr>
          <a:xfrm>
            <a:off x="1407202" y="1343212"/>
            <a:ext cx="693887" cy="6938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108F04-C96B-4DBB-8DBD-F11574D4DEE3}"/>
              </a:ext>
            </a:extLst>
          </p:cNvPr>
          <p:cNvSpPr/>
          <p:nvPr/>
        </p:nvSpPr>
        <p:spPr>
          <a:xfrm>
            <a:off x="4240063" y="1476045"/>
            <a:ext cx="450114" cy="4501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0B99EA-C60F-4FAE-898A-CFC162086AF4}"/>
              </a:ext>
            </a:extLst>
          </p:cNvPr>
          <p:cNvSpPr/>
          <p:nvPr/>
        </p:nvSpPr>
        <p:spPr>
          <a:xfrm>
            <a:off x="2347357" y="1343212"/>
            <a:ext cx="693887" cy="693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3F05E7-F2B0-4C82-9EF1-6D0110116CE3}"/>
              </a:ext>
            </a:extLst>
          </p:cNvPr>
          <p:cNvSpPr/>
          <p:nvPr/>
        </p:nvSpPr>
        <p:spPr>
          <a:xfrm>
            <a:off x="5363041" y="1478864"/>
            <a:ext cx="447296" cy="4472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5B0CDD-12EB-4493-A900-49D8E570B346}"/>
              </a:ext>
            </a:extLst>
          </p:cNvPr>
          <p:cNvSpPr/>
          <p:nvPr/>
        </p:nvSpPr>
        <p:spPr>
          <a:xfrm>
            <a:off x="5968905" y="1476045"/>
            <a:ext cx="450114" cy="4501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7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Header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68713" y="1220584"/>
            <a:ext cx="2935100" cy="1946788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Duis nisi magna,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at convallis in,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dapibus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vitae sem. Nunc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tristique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lectus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libero gravida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ultricies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fermentum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mi.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Praesent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dolor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metus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commodo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eget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nec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justo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Duis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porttitor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et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lacus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nec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scelerisque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Nullam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ex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orci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convallis.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2879" y="3128567"/>
            <a:ext cx="1722167" cy="85706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B23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full bleed images with type, be sure to choose the appropriate text color for best contrast.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66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507385" y="2785913"/>
            <a:ext cx="5912465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/>
          <a:lstStyle/>
          <a:p>
            <a:r>
              <a:rPr lang="en-US" dirty="0"/>
              <a:t>Bulk Configuration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Multiple subjects, single request</a:t>
            </a:r>
          </a:p>
        </p:txBody>
      </p:sp>
    </p:spTree>
    <p:extLst>
      <p:ext uri="{BB962C8B-B14F-4D97-AF65-F5344CB8AC3E}">
        <p14:creationId xmlns:p14="http://schemas.microsoft.com/office/powerpoint/2010/main" val="70581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9561C5-BB8C-4FF8-8D57-3CBBBFA048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Sr Software Engineer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5F65D-20B3-4A00-9821-A6DB9BA18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David.Franco@ca.com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E52EF-41C1-4E31-9179-358F38F59DA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David Franco	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EFC943-D849-452E-AD7D-6724282AFC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CA188B-9EB0-4B45-9A74-9ECA092F06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B4E4C5-B3D3-49DE-BA67-9DDE5CE955B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067486-6ABD-407F-9DB1-C575DA6F728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4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B27217-5277-4920-A459-C0AFFD1E8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Bulk Operations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41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Module Actions and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Target Permissions support bulk operations </a:t>
            </a:r>
          </a:p>
          <a:p>
            <a:pPr marL="285750" marR="0" lvl="0" indent="-28575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configuration e</a:t>
            </a:r>
            <a:r>
              <a:rPr lang="en-US" sz="1500" dirty="0" err="1">
                <a:solidFill>
                  <a:prstClr val="white"/>
                </a:solidFill>
                <a:latin typeface="Arial"/>
              </a:rPr>
              <a:t>nables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Request access for a group of users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creation of managed objects - onboarding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</a:t>
            </a:r>
            <a:r>
              <a:rPr lang="en-US" sz="1400" dirty="0" err="1">
                <a:solidFill>
                  <a:prstClr val="white"/>
                </a:solidFill>
                <a:latin typeface="Arial"/>
              </a:rPr>
              <a:t>ify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multiple users / groups in a single request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Utilizes the Bulk Loader admin task of Identity Manager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Bulk Configuration became much simpler since the release of Identity Portal 14.1 GA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CFD55B19-F49C-4172-A4D5-444C9703D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2156D9A6-1145-4A37-9569-66FB0D5513D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7F02C5-A7A2-48A4-9BE3-F74A5298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1528925"/>
            <a:ext cx="5429249" cy="2659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45AC9C-80AB-4157-ADF5-A86BC4B582CF}"/>
              </a:ext>
            </a:extLst>
          </p:cNvPr>
          <p:cNvSpPr txBox="1"/>
          <p:nvPr/>
        </p:nvSpPr>
        <p:spPr>
          <a:xfrm>
            <a:off x="266700" y="1416987"/>
            <a:ext cx="3371850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</a:rPr>
              <a:t>Bulk operation for Module Actions was extended in Identity Portal 14.1 GA to support all types of actions: Create, Modify and Delete, with a friendlier UX</a:t>
            </a:r>
          </a:p>
        </p:txBody>
      </p:sp>
      <p:pic>
        <p:nvPicPr>
          <p:cNvPr id="24" name="Graphic 23" descr="Group">
            <a:extLst>
              <a:ext uri="{FF2B5EF4-FFF2-40B4-BE49-F238E27FC236}">
                <a16:creationId xmlns:a16="http://schemas.microsoft.com/office/drawing/2014/main" id="{44B90082-180B-438E-934F-E688CE320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8001000" cy="4089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a module action enables bulk operation it will have the option to choose multiple subjects for the request (Users / Groups)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Request information is submitted either by using multiple forms or by Uploading CSV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using multiple forms, each subject in the request will be linked to an instance of the action’s form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If using a CSV file, its columns should match the properties in the form and there must be a column which uniquely identifies the user</a:t>
            </a: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BD6EA64-B6BD-4EAD-AC32-BE0E2201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8001000" cy="270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Module action that supports bulk operation will be linked not only to </a:t>
            </a:r>
            <a:b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action’s form but also to a Bulk form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Bulk form should use a Bulk Loader task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loader form can remain empty or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 contain properties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loader task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should use the ‘</a:t>
            </a:r>
            <a:r>
              <a:rPr lang="en-US" sz="1500" dirty="0" err="1">
                <a:solidFill>
                  <a:prstClr val="white"/>
                </a:solidFill>
                <a:latin typeface="Arial"/>
              </a:rPr>
              <a:t>executeTask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’ operation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BD6EA64-B6BD-4EAD-AC32-BE0E2201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03605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Target Permission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1483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to a permission in the backend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72543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00421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Defines execution rules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333208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Form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461086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either empty or contains properties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963029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090906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Usually ‘directChange’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6685194" y="2574811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612"/>
            <a:ext cx="9144000" cy="867930"/>
          </a:xfrm>
        </p:spPr>
        <p:txBody>
          <a:bodyPr/>
          <a:lstStyle/>
          <a:p>
            <a:pPr algn="ctr">
              <a:tabLst>
                <a:tab pos="1938338" algn="l"/>
              </a:tabLst>
            </a:pPr>
            <a:r>
              <a:rPr lang="en-US" sz="3200" dirty="0"/>
              <a:t>Access Configuration</a:t>
            </a:r>
            <a:br>
              <a:rPr lang="en-US" sz="3200" dirty="0"/>
            </a:br>
            <a:r>
              <a:rPr lang="en-US" sz="2400" dirty="0"/>
              <a:t>Brief Reminder</a:t>
            </a:r>
            <a:endParaRPr lang="en-US" sz="3200" dirty="0">
              <a:solidFill>
                <a:schemeClr val="accent5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121" y="2146019"/>
            <a:ext cx="538904" cy="71436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B1323CD4-307B-4727-856F-56EF062C9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8884" y="2146019"/>
            <a:ext cx="745666" cy="74566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3D0930-72AD-4C73-BD37-2234BDD7D832}"/>
              </a:ext>
            </a:extLst>
          </p:cNvPr>
          <p:cNvCxnSpPr>
            <a:cxnSpLocks/>
          </p:cNvCxnSpPr>
          <p:nvPr/>
        </p:nvCxnSpPr>
        <p:spPr>
          <a:xfrm>
            <a:off x="5054600" y="2571749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75A6E590-2E94-4F32-8705-9507E55CA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9661" y="2037025"/>
            <a:ext cx="852339" cy="852339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83FC4D30-64CB-40D2-9FF4-75967357CA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5494" y="2152368"/>
            <a:ext cx="790058" cy="79005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9D17B3-3D0A-4B29-962B-FE8420DF428A}"/>
              </a:ext>
            </a:extLst>
          </p:cNvPr>
          <p:cNvCxnSpPr>
            <a:cxnSpLocks/>
          </p:cNvCxnSpPr>
          <p:nvPr/>
        </p:nvCxnSpPr>
        <p:spPr>
          <a:xfrm>
            <a:off x="3279015" y="2565398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nlock">
            <a:extLst>
              <a:ext uri="{FF2B5EF4-FFF2-40B4-BE49-F238E27FC236}">
                <a16:creationId xmlns:a16="http://schemas.microsoft.com/office/drawing/2014/main" id="{D1F320CD-6F15-41DC-89B0-2430ABE430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999" y="2092956"/>
            <a:ext cx="790058" cy="79005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46466B9-35CF-4455-968B-ECAA1C1C485B}"/>
              </a:ext>
            </a:extLst>
          </p:cNvPr>
          <p:cNvSpPr/>
          <p:nvPr/>
        </p:nvSpPr>
        <p:spPr>
          <a:xfrm>
            <a:off x="274429" y="301238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Permission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F514FE-EAAB-40EF-BB8C-38BFD2EBC0DE}"/>
              </a:ext>
            </a:extLst>
          </p:cNvPr>
          <p:cNvSpPr/>
          <p:nvPr/>
        </p:nvSpPr>
        <p:spPr>
          <a:xfrm>
            <a:off x="402307" y="3216304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user representation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3077FF-B42E-45D9-A9B7-9B6A47680169}"/>
              </a:ext>
            </a:extLst>
          </p:cNvPr>
          <p:cNvCxnSpPr>
            <a:cxnSpLocks/>
          </p:cNvCxnSpPr>
          <p:nvPr/>
        </p:nvCxnSpPr>
        <p:spPr>
          <a:xfrm>
            <a:off x="1575902" y="25653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270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Execution Plan element supports both Single and Bulk operations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In a bulk Execution Plan, each action will have two forms: Bulk form and Single form 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Target Permission can use both Single and Bulk Execution Plans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Use a Hidden (server type) property in the single action form to submit the name or value of the Target Permission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2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Corp and Event Divider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9037262D-DDDF-418D-8C69-E30C2D4125CC}"/>
    </a:ext>
  </a:extLst>
</a:theme>
</file>

<file path=ppt/theme/theme2.xml><?xml version="1.0" encoding="utf-8"?>
<a:theme xmlns:a="http://schemas.openxmlformats.org/drawingml/2006/main" name="Title and Content MASTER -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F86F0CE3-5957-4FB5-8106-070976469173}"/>
    </a:ext>
  </a:extLst>
</a:theme>
</file>

<file path=ppt/theme/theme3.xml><?xml version="1.0" encoding="utf-8"?>
<a:theme xmlns:a="http://schemas.openxmlformats.org/drawingml/2006/main" name="Corp and Event Divider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C3D15387-4580-4FA7-BBC7-DC0E21CA41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BA2EAAD2A8D84C99E208EBB3CF8084" ma:contentTypeVersion="8" ma:contentTypeDescription="Create a new document." ma:contentTypeScope="" ma:versionID="9041d173a50b7af226e76fed2d5ec63c">
  <xsd:schema xmlns:xsd="http://www.w3.org/2001/XMLSchema" xmlns:xs="http://www.w3.org/2001/XMLSchema" xmlns:p="http://schemas.microsoft.com/office/2006/metadata/properties" xmlns:ns1="http://schemas.microsoft.com/sharepoint/v3" xmlns:ns2="05f30027-ee48-4e27-9220-f2cd5eea7137" xmlns:ns3="c8d72d38-01c7-478f-9d17-b4abdd9faf2f" targetNamespace="http://schemas.microsoft.com/office/2006/metadata/properties" ma:root="true" ma:fieldsID="2751289f359896cdb6165645c5d8a7ad" ns1:_="" ns2:_="" ns3:_="">
    <xsd:import namespace="http://schemas.microsoft.com/sharepoint/v3"/>
    <xsd:import namespace="05f30027-ee48-4e27-9220-f2cd5eea7137"/>
    <xsd:import namespace="c8d72d38-01c7-478f-9d17-b4abdd9faf2f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rmat"/>
                <xsd:element ref="ns2:Template_x0020_Typ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30027-ee48-4e27-9220-f2cd5eea7137" elementFormDefault="qualified">
    <xsd:import namespace="http://schemas.microsoft.com/office/2006/documentManagement/types"/>
    <xsd:import namespace="http://schemas.microsoft.com/office/infopath/2007/PartnerControls"/>
    <xsd:element name="Format" ma:index="10" ma:displayName="Category" ma:format="Dropdown" ma:internalName="Format">
      <xsd:simpleType>
        <xsd:restriction base="dms:Choice">
          <xsd:enumeration value="Office Templates"/>
          <xsd:enumeration value="Fonts"/>
          <xsd:enumeration value="e-Templates"/>
          <xsd:enumeration value="Guidelines"/>
          <xsd:enumeration value="Holiday Cards"/>
          <xsd:enumeration value="Presentations"/>
          <xsd:enumeration value="Stationery"/>
          <xsd:enumeration value="Outlook"/>
          <xsd:enumeration value="Collateral"/>
          <xsd:enumeration value="Employee Communications"/>
          <xsd:enumeration value="DVD &amp; CD Labels"/>
          <xsd:enumeration value="Reports"/>
          <xsd:enumeration value="Assets"/>
        </xsd:restriction>
      </xsd:simpleType>
    </xsd:element>
    <xsd:element name="Template_x0020_Type" ma:index="11" nillable="true" ma:displayName="Template Type" ma:format="Dropdown" ma:internalName="Template_x0020_Type" ma:readOnly="false">
      <xsd:simpleType>
        <xsd:restriction base="dms:Choice">
          <xsd:enumeration value="Word"/>
          <xsd:enumeration value="PowerPoint"/>
          <xsd:enumeration value="Email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72d38-01c7-478f-9d17-b4abdd9faf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Format xmlns="05f30027-ee48-4e27-9220-f2cd5eea7137">Office Templates</Format>
    <Template_x0020_Type xmlns="05f30027-ee48-4e27-9220-f2cd5eea7137">PowerPoint</Template_x0020_Type>
    <SharedWithUsers xmlns="c8d72d38-01c7-478f-9d17-b4abdd9faf2f">
      <UserInfo>
        <DisplayName>Vishnumolakala, Siva Naga Koteswara Rao</DisplayName>
        <AccountId>7664</AccountId>
        <AccountType/>
      </UserInfo>
      <UserInfo>
        <DisplayName>Tsygikal, Diana</DisplayName>
        <AccountId>8361</AccountId>
        <AccountType/>
      </UserInfo>
      <UserInfo>
        <DisplayName>Trump, Edith L</DisplayName>
        <AccountId>979</AccountId>
        <AccountType/>
      </UserInfo>
      <UserInfo>
        <DisplayName>Segu, Murali Krishna</DisplayName>
        <AccountId>9665</AccountId>
        <AccountType/>
      </UserInfo>
      <UserInfo>
        <DisplayName>Pritchard, Simon</DisplayName>
        <AccountId>10487</AccountId>
        <AccountType/>
      </UserInfo>
    </SharedWithUsers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51D17E6-4DD1-45BA-BD40-7ED4BA73A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f30027-ee48-4e27-9220-f2cd5eea7137"/>
    <ds:schemaRef ds:uri="c8d72d38-01c7-478f-9d17-b4abdd9faf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B37E0C-3142-43B1-84CF-C477273B2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B3489D-5912-4CD1-9226-8433DFA24810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05f30027-ee48-4e27-9220-f2cd5eea713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c8d72d38-01c7-478f-9d17-b4abdd9faf2f"/>
    <ds:schemaRef ds:uri="http://schemas.microsoft.com/sharepoint/v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5F2CC052-CE5D-436A-98C4-635E6B3B544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CA_Corp_and_Event_Template_light_and_dark_2018_16x9</Template>
  <TotalTime>4578</TotalTime>
  <Words>1268</Words>
  <Application>Microsoft Office PowerPoint</Application>
  <PresentationFormat>On-screen Show (16:9)</PresentationFormat>
  <Paragraphs>195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 Unicode MS</vt:lpstr>
      <vt:lpstr>Arial</vt:lpstr>
      <vt:lpstr>Wingdings</vt:lpstr>
      <vt:lpstr>Corp and Event Divider</vt:lpstr>
      <vt:lpstr>Title and Content MASTER - dark</vt:lpstr>
      <vt:lpstr>Corp and Event Divider dark</vt:lpstr>
      <vt:lpstr>Various Topics: Bulk Conf, Analytics, Branding &amp; Localization</vt:lpstr>
      <vt:lpstr>Agenda</vt:lpstr>
      <vt:lpstr>Bulk Configuration</vt:lpstr>
      <vt:lpstr>PowerPoint Presentation</vt:lpstr>
      <vt:lpstr>PowerPoint Presentation</vt:lpstr>
      <vt:lpstr>PowerPoint Presentation</vt:lpstr>
      <vt:lpstr>PowerPoint Presentation</vt:lpstr>
      <vt:lpstr>Access Configuration Brief Reminder</vt:lpstr>
      <vt:lpstr>PowerPoint Presentation</vt:lpstr>
      <vt:lpstr>PowerPoint Presentation</vt:lpstr>
      <vt:lpstr>PowerPoint Presentation</vt:lpstr>
      <vt:lpstr>Bulk Access Configuration </vt:lpstr>
      <vt:lpstr>PowerPoint Presentation</vt:lpstr>
      <vt:lpstr>Analytics</vt:lpstr>
      <vt:lpstr>PowerPoint Presentation</vt:lpstr>
      <vt:lpstr>PowerPoint Presentation</vt:lpstr>
      <vt:lpstr>PowerPoint Presentation</vt:lpstr>
      <vt:lpstr>PowerPoint Presentation</vt:lpstr>
      <vt:lpstr>Branding</vt:lpstr>
      <vt:lpstr>PowerPoint Presentation</vt:lpstr>
      <vt:lpstr>PowerPoint Presentation</vt:lpstr>
      <vt:lpstr>PowerPoint Presentation</vt:lpstr>
      <vt:lpstr>Localization</vt:lpstr>
      <vt:lpstr>PowerPoint Presentation</vt:lpstr>
      <vt:lpstr>PowerPoint Presentation</vt:lpstr>
      <vt:lpstr>PowerPoint Presentation</vt:lpstr>
      <vt:lpstr>Questions</vt:lpstr>
      <vt:lpstr>Color Guidelines (dark backgrounds)</vt:lpstr>
      <vt:lpstr>Header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 &amp; Visual Style Samples</dc:title>
  <dc:creator>Franco, David</dc:creator>
  <cp:lastModifiedBy>Franco, David</cp:lastModifiedBy>
  <cp:revision>241</cp:revision>
  <dcterms:created xsi:type="dcterms:W3CDTF">2018-07-25T12:59:34Z</dcterms:created>
  <dcterms:modified xsi:type="dcterms:W3CDTF">2018-08-06T11:24:07Z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0x01010092BA2EAAD2A8D84C99E208EBB3CF8084</vt:lpwstr>
  </property>
  <property fmtid="{D5CDD505-2E9C-101B-9397-08002B2CF9AE}" pid="3" name="Order">
    <vt:r8>33900</vt:r8>
  </property>
  <property fmtid="{D5CDD505-2E9C-101B-9397-08002B2CF9AE}" pid="4" name="f3ef05008f5c47ed945cb3972d501d34">
    <vt:lpwstr>Global (All)|2653d4d8-fc9f-450e-8ead-a4fb4448f331</vt:lpwstr>
  </property>
  <property fmtid="{D5CDD505-2E9C-101B-9397-08002B2CF9AE}" pid="5" name="b5a8983b3d0a43298f04595197d676ef">
    <vt:lpwstr>Secondary|fe184a4a-0676-4fe8-b30e-fc872b7e68bd</vt:lpwstr>
  </property>
  <property fmtid="{D5CDD505-2E9C-101B-9397-08002B2CF9AE}" pid="6" name="TaxCatchAll">
    <vt:lpwstr>4;#English|ba47a43d-b3eb-4355-b2f6-475b364557e3;#3;#Global (All)|2653d4d8-fc9f-450e-8ead-a4fb4448f331;#2;#Secondary|fe184a4a-0676-4fe8-b30e-fc872b7e68bd;#1;#Company Data|5bab93c5-d04b-4c34-a019-2bb170cba85d</vt:lpwstr>
  </property>
  <property fmtid="{D5CDD505-2E9C-101B-9397-08002B2CF9AE}" pid="7" name="eac2fd8918474fbf8d5df3abf268b857">
    <vt:lpwstr>English|ba47a43d-b3eb-4355-b2f6-475b364557e3</vt:lpwstr>
  </property>
  <property fmtid="{D5CDD505-2E9C-101B-9397-08002B2CF9AE}" pid="8" name="iecab73df2ce4188937826d98af6841f">
    <vt:lpwstr>Company Data|5bab93c5-d04b-4c34-a019-2bb170cba85d</vt:lpwstr>
  </property>
  <property fmtid="{D5CDD505-2E9C-101B-9397-08002B2CF9AE}" pid="9" name="GEO">
    <vt:lpwstr>3;#Global (All)|2653d4d8-fc9f-450e-8ead-a4fb4448f331</vt:lpwstr>
  </property>
  <property fmtid="{D5CDD505-2E9C-101B-9397-08002B2CF9AE}" pid="10" name="RecordType">
    <vt:lpwstr>2;#Secondary|fe184a4a-0676-4fe8-b30e-fc872b7e68bd</vt:lpwstr>
  </property>
  <property fmtid="{D5CDD505-2E9C-101B-9397-08002B2CF9AE}" pid="11" name="Confidentiality">
    <vt:lpwstr>1;#Company Data|5bab93c5-d04b-4c34-a019-2bb170cba85d</vt:lpwstr>
  </property>
  <property fmtid="{D5CDD505-2E9C-101B-9397-08002B2CF9AE}" pid="12" name="_dlc_DocId">
    <vt:lpwstr>ME4JTN3FEFVX-1225302172-509</vt:lpwstr>
  </property>
  <property fmtid="{D5CDD505-2E9C-101B-9397-08002B2CF9AE}" pid="13" name="CALanguage">
    <vt:lpwstr>4;#English|ba47a43d-b3eb-4355-b2f6-475b364557e3</vt:lpwstr>
  </property>
  <property fmtid="{D5CDD505-2E9C-101B-9397-08002B2CF9AE}" pid="14" name="_dlc_DocIdItemGuid">
    <vt:lpwstr>3e3e0acc-4b43-4753-a9dd-5ae55c1e494d</vt:lpwstr>
  </property>
  <property fmtid="{D5CDD505-2E9C-101B-9397-08002B2CF9AE}" pid="15" name="_dlc_DocIdUrl">
    <vt:lpwstr>https://caone.sharepoint.com/sites/marketing/brandcenter/_layouts/15/DocIdRedir.aspx?ID=ME4JTN3FEFVX-1225302172-509, ME4JTN3FEFVX-1225302172-509</vt:lpwstr>
  </property>
</Properties>
</file>